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69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E0EB"/>
    <a:srgbClr val="A4D9E7"/>
    <a:srgbClr val="FFFFFF"/>
    <a:srgbClr val="BE94A5"/>
    <a:srgbClr val="E9A8C1"/>
    <a:srgbClr val="FBFEF9"/>
    <a:srgbClr val="C4EBA4"/>
    <a:srgbClr val="FAF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35" autoAdjust="0"/>
    <p:restoredTop sz="94681"/>
  </p:normalViewPr>
  <p:slideViewPr>
    <p:cSldViewPr snapToGrid="0" snapToObjects="1">
      <p:cViewPr varScale="1">
        <p:scale>
          <a:sx n="89" d="100"/>
          <a:sy n="89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6148E-ACF5-1B44-8D1D-07B203A89684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06F97-6BD0-4641-BE5B-3B212EB40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6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C364-C471-9844-ADC2-DC4C0B960A73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FF4-36AA-0340-B6A7-2920A83D3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1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C364-C471-9844-ADC2-DC4C0B960A73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FF4-36AA-0340-B6A7-2920A83D3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3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C364-C471-9844-ADC2-DC4C0B960A73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FF4-36AA-0340-B6A7-2920A83D3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0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C364-C471-9844-ADC2-DC4C0B960A73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FF4-36AA-0340-B6A7-2920A83D3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1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C364-C471-9844-ADC2-DC4C0B960A73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FF4-36AA-0340-B6A7-2920A83D3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9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C364-C471-9844-ADC2-DC4C0B960A73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FF4-36AA-0340-B6A7-2920A83D3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5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C364-C471-9844-ADC2-DC4C0B960A73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FF4-36AA-0340-B6A7-2920A83D3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C364-C471-9844-ADC2-DC4C0B960A73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FF4-36AA-0340-B6A7-2920A83D3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C364-C471-9844-ADC2-DC4C0B960A73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FF4-36AA-0340-B6A7-2920A83D3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8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C364-C471-9844-ADC2-DC4C0B960A73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FF4-36AA-0340-B6A7-2920A83D3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1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C364-C471-9844-ADC2-DC4C0B960A73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FF4-36AA-0340-B6A7-2920A83D3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2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AC364-C471-9844-ADC2-DC4C0B960A73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78FF4-36AA-0340-B6A7-2920A83D3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7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45207" r="13684" b="20209"/>
          <a:stretch/>
        </p:blipFill>
        <p:spPr>
          <a:xfrm>
            <a:off x="4304922" y="2708004"/>
            <a:ext cx="5708508" cy="20081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384435" y="320708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LHLamarPro-Regular" panose="01000000000000000000" pitchFamily="2" charset="-78"/>
                <a:ea typeface="Abadi MT Condensed Light" charset="0"/>
                <a:cs typeface="LHLamarPro-Regular" panose="01000000000000000000" pitchFamily="2" charset="-78"/>
              </a:rPr>
              <a:t>حملة فلورا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LHLamarPro-Regular" panose="01000000000000000000" pitchFamily="2" charset="-78"/>
                <a:ea typeface="Abadi MT Condensed Light" charset="0"/>
                <a:cs typeface="LHLamarPro-Regular" panose="01000000000000000000" pitchFamily="2" charset="-78"/>
              </a:rPr>
              <a:t>للتوعية بصحة الفم والأسنان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59" y="157163"/>
            <a:ext cx="2196387" cy="840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150" y="825469"/>
            <a:ext cx="5373697" cy="53736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76333" y="997617"/>
            <a:ext cx="240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000" dirty="0">
                <a:solidFill>
                  <a:schemeClr val="accent1"/>
                </a:solidFill>
                <a:latin typeface="GE Dinar One" panose="020A0503020102020204" pitchFamily="18" charset="-78"/>
                <a:ea typeface="GE Dinar One" panose="020A0503020102020204" pitchFamily="18" charset="-78"/>
                <a:cs typeface="GE Dinar One" panose="020A0503020102020204" pitchFamily="18" charset="-78"/>
              </a:rPr>
              <a:t>كلية طب الأسنان </a:t>
            </a:r>
            <a:endParaRPr lang="en-US" sz="2000" dirty="0">
              <a:solidFill>
                <a:schemeClr val="accent1"/>
              </a:solidFill>
              <a:latin typeface="GE Dinar One" panose="020A0503020102020204" pitchFamily="18" charset="-78"/>
              <a:ea typeface="GE Dinar One" panose="020A0503020102020204" pitchFamily="18" charset="-78"/>
              <a:cs typeface="GE Dinar One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78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 txBox="1">
            <a:spLocks noGrp="1"/>
          </p:cNvSpPr>
          <p:nvPr>
            <p:ph idx="1"/>
          </p:nvPr>
        </p:nvSpPr>
        <p:spPr>
          <a:xfrm>
            <a:off x="2403479" y="1926150"/>
            <a:ext cx="6850329" cy="3033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تم إنشاء </a:t>
            </a:r>
            <a:r>
              <a:rPr lang="ar-SA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تطبیق</a:t>
            </a:r>
            <a:r>
              <a:rPr lang="ar-SA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لعبة ترفيهية وتعليمية</a:t>
            </a:r>
          </a:p>
          <a:p>
            <a:pPr marL="0" indent="0" algn="ctr">
              <a:buNone/>
            </a:pPr>
            <a:endParaRPr lang="ar-SA" u="sng" dirty="0">
              <a:solidFill>
                <a:schemeClr val="tx1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ar-SA" sz="2800" b="1" dirty="0">
                <a:solidFill>
                  <a:schemeClr val="bg1">
                    <a:lumMod val="50000"/>
                  </a:schemeClr>
                </a:solidFill>
              </a:rPr>
              <a:t>تماشيًا مع التطور الالكتروني في المجتمع تم تأسيس تطبيق يجمع بين متعة اللعب والتعلم عن صحة الفم والأسنان ، مما يسمح باستيعاب الطفل للمضمون بشكل بسيط وميسر، وتم توفير هذا التطبيق مجانًا على متجري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sym typeface="Didact Gothic"/>
              </a:rPr>
              <a:t> </a:t>
            </a:r>
            <a:r>
              <a:rPr lang="ar-SA" sz="2800" b="1" dirty="0" err="1">
                <a:solidFill>
                  <a:schemeClr val="bg1">
                    <a:lumMod val="50000"/>
                  </a:schemeClr>
                </a:solidFill>
                <a:sym typeface="Didact Gothic"/>
              </a:rPr>
              <a:t>الاندرويد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sym typeface="Didact Gothic"/>
              </a:rPr>
              <a:t> وأبل.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59" y="157163"/>
            <a:ext cx="2196387" cy="840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"/>
            <a:ext cx="1944328" cy="1944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6714"/>
          <a:stretch/>
        </p:blipFill>
        <p:spPr>
          <a:xfrm>
            <a:off x="3513221" y="2623236"/>
            <a:ext cx="2417372" cy="338821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B3AB7666-10E2-453B-83D5-236EFB4461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38" b="1740"/>
          <a:stretch/>
        </p:blipFill>
        <p:spPr>
          <a:xfrm>
            <a:off x="6283321" y="2623236"/>
            <a:ext cx="2018439" cy="3359515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D62F1CB5-4918-42A3-BE4C-1A0B9F1573CD}"/>
              </a:ext>
            </a:extLst>
          </p:cNvPr>
          <p:cNvSpPr txBox="1"/>
          <p:nvPr/>
        </p:nvSpPr>
        <p:spPr>
          <a:xfrm>
            <a:off x="9276333" y="997617"/>
            <a:ext cx="240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000" dirty="0">
                <a:solidFill>
                  <a:schemeClr val="accent1"/>
                </a:solidFill>
                <a:latin typeface="GE Dinar One" panose="020A0503020102020204" pitchFamily="18" charset="-78"/>
                <a:ea typeface="GE Dinar One" panose="020A0503020102020204" pitchFamily="18" charset="-78"/>
                <a:cs typeface="GE Dinar One" panose="020A0503020102020204" pitchFamily="18" charset="-78"/>
              </a:rPr>
              <a:t>كلية طب الأسنان </a:t>
            </a:r>
            <a:endParaRPr lang="en-US" sz="2000" dirty="0">
              <a:solidFill>
                <a:schemeClr val="accent1"/>
              </a:solidFill>
              <a:latin typeface="GE Dinar One" panose="020A0503020102020204" pitchFamily="18" charset="-78"/>
              <a:ea typeface="GE Dinar One" panose="020A0503020102020204" pitchFamily="18" charset="-78"/>
              <a:cs typeface="GE Dinar One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685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951380" y="1916761"/>
            <a:ext cx="97545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1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تم انشاء حسابات الحملة على مواقع التواصل الاجتماعي </a:t>
            </a:r>
          </a:p>
          <a:p>
            <a:pPr marL="0" indent="0" algn="ctr">
              <a:buNone/>
            </a:pPr>
            <a:endParaRPr lang="ar-SA" sz="2400" b="1" u="sng" dirty="0">
              <a:solidFill>
                <a:schemeClr val="tx1"/>
              </a:solidFill>
              <a:sym typeface="Didact Gothic"/>
            </a:endParaRPr>
          </a:p>
          <a:p>
            <a:pPr marL="0" indent="0" algn="ctr">
              <a:buNone/>
            </a:pPr>
            <a:endParaRPr lang="ar-SA" sz="2800" b="1" dirty="0">
              <a:solidFill>
                <a:schemeClr val="bg1">
                  <a:lumMod val="50000"/>
                </a:schemeClr>
              </a:solidFill>
              <a:sym typeface="Didact Gothic"/>
            </a:endParaRPr>
          </a:p>
          <a:p>
            <a:pPr marL="0" indent="0" algn="ctr">
              <a:buNone/>
            </a:pP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sym typeface="Didact Gothic"/>
              </a:rPr>
              <a:t>نظـرًا لأن أهداف الحملة لا تقتصر على فئة معينة 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</a:rPr>
              <a:t>فقد تم تأسيس حسابات باسم الحملة على مواقع التواصل الاجتماعي (</a:t>
            </a:r>
            <a:r>
              <a:rPr lang="ar-SA" sz="2800" b="1" dirty="0" err="1">
                <a:solidFill>
                  <a:schemeClr val="bg1">
                    <a:lumMod val="50000"/>
                  </a:schemeClr>
                </a:solidFill>
              </a:rPr>
              <a:t>تويتر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</a:rPr>
              <a:t>، </a:t>
            </a:r>
            <a:r>
              <a:rPr lang="ar-SA" sz="2800" b="1" dirty="0" err="1">
                <a:solidFill>
                  <a:schemeClr val="bg1">
                    <a:lumMod val="50000"/>
                  </a:schemeClr>
                </a:solidFill>
              </a:rPr>
              <a:t>انستقرام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</a:rPr>
              <a:t>) تعزيزًا لنشر الوعي الثقافي لصحة الفم والأسنان.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sym typeface="Didact Gothic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ar-S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irut" charset="-78"/>
              <a:ea typeface="Beirut" charset="-78"/>
              <a:cs typeface="Beirut" charset="-78"/>
              <a:sym typeface="Didact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2568" y="5151953"/>
            <a:ext cx="4015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@</a:t>
            </a:r>
            <a:r>
              <a:rPr lang="en-US" sz="3600" b="1" dirty="0" err="1">
                <a:solidFill>
                  <a:schemeClr val="bg1">
                    <a:lumMod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FluoraCampaign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59" y="157163"/>
            <a:ext cx="2196387" cy="8404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"/>
            <a:ext cx="1944328" cy="19443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2" t="45567" r="36625" b="29803"/>
          <a:stretch/>
        </p:blipFill>
        <p:spPr>
          <a:xfrm>
            <a:off x="2998922" y="4654825"/>
            <a:ext cx="2838219" cy="1517375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69A762A7-CCDA-4542-B653-F4F5B99722B8}"/>
              </a:ext>
            </a:extLst>
          </p:cNvPr>
          <p:cNvSpPr txBox="1"/>
          <p:nvPr/>
        </p:nvSpPr>
        <p:spPr>
          <a:xfrm>
            <a:off x="9276333" y="997617"/>
            <a:ext cx="240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000" dirty="0">
                <a:solidFill>
                  <a:schemeClr val="accent1"/>
                </a:solidFill>
                <a:latin typeface="GE Dinar One" panose="020A0503020102020204" pitchFamily="18" charset="-78"/>
                <a:ea typeface="GE Dinar One" panose="020A0503020102020204" pitchFamily="18" charset="-78"/>
                <a:cs typeface="GE Dinar One" panose="020A0503020102020204" pitchFamily="18" charset="-78"/>
              </a:rPr>
              <a:t>كلية طب الأسنان </a:t>
            </a:r>
            <a:endParaRPr lang="en-US" sz="2000" dirty="0">
              <a:solidFill>
                <a:schemeClr val="accent1"/>
              </a:solidFill>
              <a:latin typeface="GE Dinar One" panose="020A0503020102020204" pitchFamily="18" charset="-78"/>
              <a:ea typeface="GE Dinar One" panose="020A0503020102020204" pitchFamily="18" charset="-78"/>
              <a:cs typeface="GE Dinar One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640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65" y="3851650"/>
            <a:ext cx="4318785" cy="2228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23" y="4065628"/>
            <a:ext cx="2483303" cy="2568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90" y="2022416"/>
            <a:ext cx="6345768" cy="2662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44" y="2485064"/>
            <a:ext cx="4966828" cy="1833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59" y="157163"/>
            <a:ext cx="2196387" cy="840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"/>
            <a:ext cx="1944328" cy="1944328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6294072" y="1409805"/>
            <a:ext cx="190949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rtl="1">
              <a:buNone/>
            </a:pPr>
            <a:r>
              <a:rPr lang="ar-SA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رعاة الحملة: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4C976669-5A37-48CC-963E-3767F69BBB84}"/>
              </a:ext>
            </a:extLst>
          </p:cNvPr>
          <p:cNvSpPr txBox="1"/>
          <p:nvPr/>
        </p:nvSpPr>
        <p:spPr>
          <a:xfrm>
            <a:off x="9276333" y="997617"/>
            <a:ext cx="240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000" dirty="0">
                <a:solidFill>
                  <a:schemeClr val="accent1"/>
                </a:solidFill>
                <a:latin typeface="GE Dinar One" panose="020A0503020102020204" pitchFamily="18" charset="-78"/>
                <a:ea typeface="GE Dinar One" panose="020A0503020102020204" pitchFamily="18" charset="-78"/>
                <a:cs typeface="GE Dinar One" panose="020A0503020102020204" pitchFamily="18" charset="-78"/>
              </a:rPr>
              <a:t>كلية طب الأسنان </a:t>
            </a:r>
            <a:endParaRPr lang="en-US" sz="2000" dirty="0">
              <a:solidFill>
                <a:schemeClr val="accent1"/>
              </a:solidFill>
              <a:latin typeface="GE Dinar One" panose="020A0503020102020204" pitchFamily="18" charset="-78"/>
              <a:ea typeface="GE Dinar One" panose="020A0503020102020204" pitchFamily="18" charset="-78"/>
              <a:cs typeface="GE Dinar One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1688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80036" y="3228445"/>
            <a:ext cx="5676555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rtl="1">
              <a:buNone/>
            </a:pPr>
            <a:r>
              <a:rPr lang="ar-SA" sz="4400" b="1" dirty="0">
                <a:solidFill>
                  <a:schemeClr val="bg1">
                    <a:lumMod val="50000"/>
                  </a:schemeClr>
                </a:solidFill>
              </a:rPr>
              <a:t> شاكرين لكم حسن استماعكم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..</a:t>
            </a:r>
            <a:endParaRPr 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59" y="157163"/>
            <a:ext cx="2196387" cy="840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"/>
            <a:ext cx="1944328" cy="19443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22" y="1582392"/>
            <a:ext cx="3835400" cy="5226013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6E49EC3E-CAD8-44AA-BF07-EEEF7D1241CC}"/>
              </a:ext>
            </a:extLst>
          </p:cNvPr>
          <p:cNvSpPr txBox="1"/>
          <p:nvPr/>
        </p:nvSpPr>
        <p:spPr>
          <a:xfrm>
            <a:off x="9276333" y="997617"/>
            <a:ext cx="240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000" dirty="0">
                <a:solidFill>
                  <a:schemeClr val="accent1"/>
                </a:solidFill>
                <a:latin typeface="GE Dinar One" panose="020A0503020102020204" pitchFamily="18" charset="-78"/>
                <a:ea typeface="GE Dinar One" panose="020A0503020102020204" pitchFamily="18" charset="-78"/>
                <a:cs typeface="GE Dinar One" panose="020A0503020102020204" pitchFamily="18" charset="-78"/>
              </a:rPr>
              <a:t>كلية طب الأسنان </a:t>
            </a:r>
            <a:endParaRPr lang="en-US" sz="2000" dirty="0">
              <a:solidFill>
                <a:schemeClr val="accent1"/>
              </a:solidFill>
              <a:latin typeface="GE Dinar One" panose="020A0503020102020204" pitchFamily="18" charset="-78"/>
              <a:ea typeface="GE Dinar One" panose="020A0503020102020204" pitchFamily="18" charset="-78"/>
              <a:cs typeface="GE Dinar One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5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53" y="3281096"/>
            <a:ext cx="4500561" cy="4500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F88425-246A-4C45-B797-435F9AB22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9917" y="1334923"/>
            <a:ext cx="5553265" cy="5553265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xmlns="" id="{57E0D796-D0AD-418F-9FC5-9F49FFD51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21" y="2695308"/>
            <a:ext cx="2956961" cy="4029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3359" y="2531503"/>
            <a:ext cx="6026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Didact Gothic"/>
              </a:rPr>
              <a:t>شخصيات الحملة:</a:t>
            </a:r>
            <a:endParaRPr lang="en-US" sz="4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7927" y="6139608"/>
            <a:ext cx="6026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Didact Gothic"/>
              </a:rPr>
              <a:t>فلورا 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902" y="6139607"/>
            <a:ext cx="6026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smtClean="0">
                <a:solidFill>
                  <a:schemeClr val="accent5">
                    <a:lumMod val="60000"/>
                    <a:lumOff val="40000"/>
                  </a:schemeClr>
                </a:solidFill>
                <a:sym typeface="Didact Gothic"/>
              </a:rPr>
              <a:t>كوكو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2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824631" y="2865760"/>
            <a:ext cx="8600661" cy="2824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  <a:p>
            <a:pPr algn="r" rtl="1"/>
            <a:r>
              <a:rPr lang="ar-SA" sz="3600" b="1" dirty="0">
                <a:solidFill>
                  <a:schemeClr val="bg1">
                    <a:lumMod val="50000"/>
                  </a:schemeClr>
                </a:solidFill>
              </a:rPr>
              <a:t>  ساره </a:t>
            </a:r>
            <a:r>
              <a:rPr lang="ar-SA" sz="3600" b="1" dirty="0" err="1">
                <a:solidFill>
                  <a:schemeClr val="bg1">
                    <a:lumMod val="50000"/>
                  </a:schemeClr>
                </a:solidFill>
              </a:rPr>
              <a:t>العايذي</a:t>
            </a:r>
            <a:r>
              <a:rPr lang="ar-SA" sz="3600" b="1" dirty="0">
                <a:solidFill>
                  <a:schemeClr val="bg1">
                    <a:lumMod val="50000"/>
                  </a:schemeClr>
                </a:solidFill>
              </a:rPr>
              <a:t>                       أمجاد المواش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  <a:p>
            <a:pPr algn="r" rtl="1"/>
            <a:r>
              <a:rPr lang="ar-SA" sz="3600" b="1" dirty="0">
                <a:solidFill>
                  <a:schemeClr val="bg1">
                    <a:lumMod val="50000"/>
                  </a:schemeClr>
                </a:solidFill>
              </a:rPr>
              <a:t>  دانية المنيع                         نوف </a:t>
            </a:r>
            <a:r>
              <a:rPr lang="ar-SA" sz="3600" b="1" dirty="0" err="1">
                <a:solidFill>
                  <a:schemeClr val="bg1">
                    <a:lumMod val="50000"/>
                  </a:schemeClr>
                </a:solidFill>
              </a:rPr>
              <a:t>الزعاقي</a:t>
            </a:r>
            <a:r>
              <a:rPr lang="ar-SA" sz="3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  <a:p>
            <a:pPr algn="r" rtl="1"/>
            <a:r>
              <a:rPr lang="ar-SA" sz="3600" b="1" dirty="0">
                <a:solidFill>
                  <a:schemeClr val="bg1">
                    <a:lumMod val="50000"/>
                  </a:schemeClr>
                </a:solidFill>
              </a:rPr>
              <a:t>  ساره الجبرين             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sz="3600" b="1" dirty="0">
                <a:solidFill>
                  <a:schemeClr val="bg1">
                    <a:lumMod val="50000"/>
                  </a:schemeClr>
                </a:solidFill>
              </a:rPr>
              <a:t>        نوره اليابس 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  <a:p>
            <a:pPr algn="r" rtl="1"/>
            <a:r>
              <a:rPr lang="ar-SA" sz="3600" b="1" dirty="0">
                <a:solidFill>
                  <a:schemeClr val="bg1">
                    <a:lumMod val="50000"/>
                  </a:schemeClr>
                </a:solidFill>
              </a:rPr>
              <a:t>  إيمان الصالح                       دلال الحربي 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  <a:p>
            <a:pPr algn="r" rtl="1"/>
            <a:r>
              <a:rPr lang="ar-SA" sz="3600" b="1" dirty="0">
                <a:solidFill>
                  <a:schemeClr val="bg1">
                    <a:lumMod val="50000"/>
                  </a:schemeClr>
                </a:solidFill>
              </a:rPr>
              <a:t>                      بشاير الموسى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ar-SA" sz="3600" b="1" dirty="0">
              <a:solidFill>
                <a:schemeClr val="bg1">
                  <a:lumMod val="50000"/>
                </a:schemeClr>
              </a:solidFill>
            </a:endParaRPr>
          </a:p>
          <a:p>
            <a:pPr algn="r" rtl="1"/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7509" y="1919301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إعداد الطالبات :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59" y="157163"/>
            <a:ext cx="2196387" cy="840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"/>
            <a:ext cx="1944328" cy="1944328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0C81D65E-BC9F-4A51-9D72-7BBB10129293}"/>
              </a:ext>
            </a:extLst>
          </p:cNvPr>
          <p:cNvSpPr txBox="1"/>
          <p:nvPr/>
        </p:nvSpPr>
        <p:spPr>
          <a:xfrm>
            <a:off x="9276333" y="997617"/>
            <a:ext cx="240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000" dirty="0">
                <a:solidFill>
                  <a:schemeClr val="accent1"/>
                </a:solidFill>
                <a:latin typeface="GE Dinar One" panose="020A0503020102020204" pitchFamily="18" charset="-78"/>
                <a:ea typeface="GE Dinar One" panose="020A0503020102020204" pitchFamily="18" charset="-78"/>
                <a:cs typeface="GE Dinar One" panose="020A0503020102020204" pitchFamily="18" charset="-78"/>
              </a:rPr>
              <a:t>كلية طب الأسنان </a:t>
            </a:r>
            <a:endParaRPr lang="en-US" sz="2000" dirty="0">
              <a:solidFill>
                <a:schemeClr val="accent1"/>
              </a:solidFill>
              <a:latin typeface="GE Dinar One" panose="020A0503020102020204" pitchFamily="18" charset="-78"/>
              <a:ea typeface="GE Dinar One" panose="020A0503020102020204" pitchFamily="18" charset="-78"/>
              <a:cs typeface="GE Dinar One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32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209862" y="2675957"/>
            <a:ext cx="10020646" cy="302225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DF4"/>
              </a:buClr>
              <a:buSzPct val="100000"/>
              <a:buFont typeface="Didact Gothic"/>
              <a:buChar char="●"/>
              <a:defRPr sz="30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DF4"/>
              </a:buClr>
              <a:buSzPct val="100000"/>
              <a:buFont typeface="Didact Gothic"/>
              <a:buChar char="○"/>
              <a:defRPr sz="24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DF4"/>
              </a:buClr>
              <a:buSzPct val="100000"/>
              <a:buFont typeface="Didact Gothic"/>
              <a:buChar char="■"/>
              <a:defRPr sz="24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●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○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■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●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○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■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457200" indent="-457200" algn="r" rtl="1">
              <a:buClr>
                <a:schemeClr val="tx1"/>
              </a:buClr>
              <a:buFont typeface="Wingdings" charset="2"/>
              <a:buChar char="§"/>
            </a:pPr>
            <a:r>
              <a:rPr lang="ar-SA" sz="28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مدرسة 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١٥٧ الابتدائية.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indent="-457200" algn="r" rtl="1" fontAlgn="base">
              <a:buClr>
                <a:schemeClr val="tx1"/>
              </a:buClr>
              <a:buFont typeface="Wingdings" charset="2"/>
              <a:buChar char="§"/>
            </a:pPr>
            <a:r>
              <a:rPr lang="ar-SA" sz="28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مدرسة 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٣٧٣ الابتدائية.</a:t>
            </a:r>
          </a:p>
          <a:p>
            <a:pPr marL="457200" indent="-457200" algn="r" rtl="1" fontAlgn="base">
              <a:buClr>
                <a:schemeClr val="tx1"/>
              </a:buClr>
              <a:buFont typeface="Wingdings" charset="2"/>
              <a:buChar char="§"/>
            </a:pPr>
            <a:endParaRPr lang="ar-SA" sz="2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r" rtl="1" fontAlgn="base">
              <a:buClr>
                <a:schemeClr val="tx1"/>
              </a:buClr>
              <a:buNone/>
            </a:pPr>
            <a:r>
              <a:rPr lang="ar-SA" sz="2800" b="1" u="sng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تستهدف الحملة ما يقارب٧٠٠ إلى  ١٠٠٠ طالبة من الفئة العمرية ( ٦-٩ سنوات ).</a:t>
            </a:r>
            <a:endParaRPr lang="en-US" sz="2800" b="1" u="sng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2047" y="1784744"/>
            <a:ext cx="6026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5">
                    <a:lumMod val="60000"/>
                    <a:lumOff val="40000"/>
                  </a:schemeClr>
                </a:solidFill>
                <a:sym typeface="Didact Gothic"/>
              </a:rPr>
              <a:t>مواقع الحملة والفئة المستهدفة: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59" y="157163"/>
            <a:ext cx="2196387" cy="840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"/>
            <a:ext cx="1944328" cy="1944328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E8E7A208-190A-42C8-827F-542B17A42B4F}"/>
              </a:ext>
            </a:extLst>
          </p:cNvPr>
          <p:cNvSpPr txBox="1"/>
          <p:nvPr/>
        </p:nvSpPr>
        <p:spPr>
          <a:xfrm>
            <a:off x="9276333" y="997617"/>
            <a:ext cx="240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000" dirty="0">
                <a:solidFill>
                  <a:schemeClr val="accent1"/>
                </a:solidFill>
                <a:latin typeface="GE Dinar One" panose="020A0503020102020204" pitchFamily="18" charset="-78"/>
                <a:ea typeface="GE Dinar One" panose="020A0503020102020204" pitchFamily="18" charset="-78"/>
                <a:cs typeface="GE Dinar One" panose="020A0503020102020204" pitchFamily="18" charset="-78"/>
              </a:rPr>
              <a:t>كلية طب الأسنان </a:t>
            </a:r>
            <a:endParaRPr lang="en-US" sz="2000" dirty="0">
              <a:solidFill>
                <a:schemeClr val="accent1"/>
              </a:solidFill>
              <a:latin typeface="GE Dinar One" panose="020A0503020102020204" pitchFamily="18" charset="-78"/>
              <a:ea typeface="GE Dinar One" panose="020A0503020102020204" pitchFamily="18" charset="-78"/>
              <a:cs typeface="GE Dinar One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94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-572530" y="1944076"/>
            <a:ext cx="10285489" cy="39690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DF4"/>
              </a:buClr>
              <a:buSzPct val="100000"/>
              <a:buFont typeface="Didact Gothic"/>
              <a:buChar char="●"/>
              <a:defRPr sz="30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DF4"/>
              </a:buClr>
              <a:buSzPct val="100000"/>
              <a:buFont typeface="Didact Gothic"/>
              <a:buChar char="○"/>
              <a:defRPr sz="24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DF4"/>
              </a:buClr>
              <a:buSzPct val="100000"/>
              <a:buFont typeface="Didact Gothic"/>
              <a:buChar char="■"/>
              <a:defRPr sz="24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●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○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■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●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○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■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algn="r" rtl="1">
              <a:lnSpc>
                <a:spcPct val="220000"/>
              </a:lnSpc>
              <a:buNone/>
            </a:pPr>
            <a:r>
              <a:rPr lang="ar-SA" sz="1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الرؤیة</a:t>
            </a:r>
            <a:r>
              <a:rPr lang="ar-SA" sz="1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r>
              <a:rPr lang="ar-SA" sz="112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الريادة في نشر الوعي الصحي.</a:t>
            </a:r>
          </a:p>
          <a:p>
            <a:pPr algn="r" rtl="1">
              <a:lnSpc>
                <a:spcPct val="220000"/>
              </a:lnSpc>
              <a:buNone/>
            </a:pPr>
            <a:r>
              <a:rPr lang="ar-SA" sz="1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الرسالة</a:t>
            </a:r>
            <a:r>
              <a:rPr lang="ar-SA" sz="1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r>
              <a:rPr lang="ar-SA" sz="112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تقديم خدمات توعوية (وقائية وتعزيزية) من خلال فريق عمل مؤهل، وبالاستخدام الأمثل للإمكانيات المتاحة وبمشاركة فعالة من المجتمع.</a:t>
            </a:r>
            <a:endParaRPr lang="en-US" sz="112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59" y="157163"/>
            <a:ext cx="2196387" cy="840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"/>
            <a:ext cx="1944328" cy="1944328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948C4467-9B95-49DC-9271-947313E9E853}"/>
              </a:ext>
            </a:extLst>
          </p:cNvPr>
          <p:cNvSpPr txBox="1"/>
          <p:nvPr/>
        </p:nvSpPr>
        <p:spPr>
          <a:xfrm>
            <a:off x="9276333" y="997617"/>
            <a:ext cx="240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000" dirty="0">
                <a:solidFill>
                  <a:schemeClr val="accent1"/>
                </a:solidFill>
                <a:latin typeface="GE Dinar One" panose="020A0503020102020204" pitchFamily="18" charset="-78"/>
                <a:ea typeface="GE Dinar One" panose="020A0503020102020204" pitchFamily="18" charset="-78"/>
                <a:cs typeface="GE Dinar One" panose="020A0503020102020204" pitchFamily="18" charset="-78"/>
              </a:rPr>
              <a:t>كلية طب الأسنان </a:t>
            </a:r>
            <a:endParaRPr lang="en-US" sz="2000" dirty="0">
              <a:solidFill>
                <a:schemeClr val="accent1"/>
              </a:solidFill>
              <a:latin typeface="GE Dinar One" panose="020A0503020102020204" pitchFamily="18" charset="-78"/>
              <a:ea typeface="GE Dinar One" panose="020A0503020102020204" pitchFamily="18" charset="-78"/>
              <a:cs typeface="GE Dinar One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8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177579" y="2174201"/>
            <a:ext cx="9634611" cy="45266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DF4"/>
              </a:buClr>
              <a:buSzPct val="100000"/>
              <a:buFont typeface="Didact Gothic"/>
              <a:buChar char="●"/>
              <a:defRPr sz="30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DF4"/>
              </a:buClr>
              <a:buSzPct val="100000"/>
              <a:buFont typeface="Didact Gothic"/>
              <a:buChar char="○"/>
              <a:defRPr sz="24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DF4"/>
              </a:buClr>
              <a:buSzPct val="100000"/>
              <a:buFont typeface="Didact Gothic"/>
              <a:buChar char="■"/>
              <a:defRPr sz="24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●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○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■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●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○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■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lvl="0" algn="r" rtl="1" fontAlgn="base">
              <a:lnSpc>
                <a:spcPct val="150000"/>
              </a:lnSpc>
              <a:buClr>
                <a:schemeClr val="tx1"/>
              </a:buClr>
              <a:buNone/>
            </a:pP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١- </a:t>
            </a:r>
            <a:r>
              <a:rPr lang="ar-SA" sz="2800" b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زیادة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الوعي الصحي.</a:t>
            </a:r>
          </a:p>
          <a:p>
            <a:pPr lvl="0" algn="r" rtl="1" fontAlgn="base">
              <a:lnSpc>
                <a:spcPct val="150000"/>
              </a:lnSpc>
              <a:buClr>
                <a:schemeClr val="tx1"/>
              </a:buClr>
              <a:buNone/>
            </a:pP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٢- تشجيع الأطفال وتوعيتهم بالاهتمام بصحة الفم والأسنان.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lvl="0" algn="r" rtl="1" fontAlgn="base">
              <a:lnSpc>
                <a:spcPct val="150000"/>
              </a:lnSpc>
              <a:buClr>
                <a:schemeClr val="tx1"/>
              </a:buClr>
              <a:buNone/>
            </a:pP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٣- بناء </a:t>
            </a:r>
            <a:r>
              <a:rPr lang="ar-SA" sz="2800" b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وتعزیز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أهمية الزيارة الدورية </a:t>
            </a:r>
            <a:r>
              <a:rPr lang="ar-SA" sz="2800" b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لطبیب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الأسنان لدى الأطفال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 algn="r" rtl="1" fontAlgn="base">
              <a:lnSpc>
                <a:spcPct val="150000"/>
              </a:lnSpc>
              <a:buClr>
                <a:schemeClr val="tx1"/>
              </a:buClr>
              <a:buNone/>
            </a:pP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٤- </a:t>
            </a:r>
            <a:r>
              <a:rPr lang="ar-SA" sz="2800" b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التوعیة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ar-SA" sz="2800" b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بالتغذیة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ar-SA" sz="2800" b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الصحیة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lvl="0" algn="r" rtl="1" fontAlgn="base">
              <a:lnSpc>
                <a:spcPct val="150000"/>
              </a:lnSpc>
              <a:buClr>
                <a:schemeClr val="tx1"/>
              </a:buClr>
              <a:buNone/>
            </a:pP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٥- تصحيح المعتقدات </a:t>
            </a:r>
            <a:r>
              <a:rPr lang="ar-SA" sz="2800" b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والسلوكیات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الخاطئة المتعلقة بأمراض بالفم والأسنان.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lvl="0" algn="r" rtl="1" fontAlgn="base">
              <a:lnSpc>
                <a:spcPct val="150000"/>
              </a:lnSpc>
              <a:buClr>
                <a:schemeClr val="tx1"/>
              </a:buClr>
              <a:buNone/>
            </a:pP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٦- نشر المفاهيم الصحية السليمة للحفاظ على سلامة الفم والأسنان.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  <a:buSzTx/>
              <a:buNone/>
              <a:defRPr/>
            </a:pPr>
            <a:endParaRPr lang="ar-SA" sz="2800" dirty="0">
              <a:solidFill>
                <a:schemeClr val="bg1">
                  <a:lumMod val="50000"/>
                </a:schemeClr>
              </a:solidFill>
              <a:latin typeface="Beirut" charset="-78"/>
              <a:ea typeface="Beirut" charset="-78"/>
              <a:cs typeface="+mn-cs"/>
            </a:endParaRPr>
          </a:p>
        </p:txBody>
      </p:sp>
      <p:sp>
        <p:nvSpPr>
          <p:cNvPr id="5" name="مستطيل 5"/>
          <p:cNvSpPr/>
          <p:nvPr/>
        </p:nvSpPr>
        <p:spPr>
          <a:xfrm>
            <a:off x="4900345" y="1568458"/>
            <a:ext cx="2095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أهداف الحملة: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59" y="157163"/>
            <a:ext cx="2196387" cy="840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"/>
            <a:ext cx="1944328" cy="1944328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BDE88888-75DF-4F4C-92F9-EAD9486BBC45}"/>
              </a:ext>
            </a:extLst>
          </p:cNvPr>
          <p:cNvSpPr txBox="1"/>
          <p:nvPr/>
        </p:nvSpPr>
        <p:spPr>
          <a:xfrm>
            <a:off x="9276333" y="997617"/>
            <a:ext cx="240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000" dirty="0">
                <a:solidFill>
                  <a:schemeClr val="accent1"/>
                </a:solidFill>
                <a:latin typeface="GE Dinar One" panose="020A0503020102020204" pitchFamily="18" charset="-78"/>
                <a:ea typeface="GE Dinar One" panose="020A0503020102020204" pitchFamily="18" charset="-78"/>
                <a:cs typeface="GE Dinar One" panose="020A0503020102020204" pitchFamily="18" charset="-78"/>
              </a:rPr>
              <a:t>كلية طب الأسنان </a:t>
            </a:r>
            <a:endParaRPr lang="en-US" sz="2000" dirty="0">
              <a:solidFill>
                <a:schemeClr val="accent1"/>
              </a:solidFill>
              <a:latin typeface="GE Dinar One" panose="020A0503020102020204" pitchFamily="18" charset="-78"/>
              <a:ea typeface="GE Dinar One" panose="020A0503020102020204" pitchFamily="18" charset="-78"/>
              <a:cs typeface="GE Dinar One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4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408387" y="2400666"/>
            <a:ext cx="10402765" cy="31702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DF4"/>
              </a:buClr>
              <a:buSzPct val="100000"/>
              <a:buFont typeface="Didact Gothic"/>
              <a:buChar char="●"/>
              <a:defRPr sz="30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DF4"/>
              </a:buClr>
              <a:buSzPct val="100000"/>
              <a:buFont typeface="Didact Gothic"/>
              <a:buChar char="○"/>
              <a:defRPr sz="24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DF4"/>
              </a:buClr>
              <a:buSzPct val="100000"/>
              <a:buFont typeface="Didact Gothic"/>
              <a:buChar char="■"/>
              <a:defRPr sz="24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●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○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■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●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○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ct val="100000"/>
              <a:buFont typeface="Didact Gothic"/>
              <a:buChar char="■"/>
              <a:defRPr sz="1800" b="0" i="0" u="none" strike="noStrike" cap="none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algn="r" rtl="1">
              <a:lnSpc>
                <a:spcPct val="150000"/>
              </a:lnSpc>
              <a:buClr>
                <a:schemeClr val="tx1"/>
              </a:buClr>
              <a:buNone/>
            </a:pP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سوف يتم </a:t>
            </a:r>
            <a:r>
              <a:rPr lang="ar-SA" sz="2800" b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ترتیب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ar-SA" sz="2800" b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زیارات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أسبوعية للمدارس </a:t>
            </a:r>
            <a:r>
              <a:rPr lang="ar-SA" sz="2800" b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المحلیة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algn="r" rtl="1">
              <a:lnSpc>
                <a:spcPct val="150000"/>
              </a:lnSpc>
              <a:buClr>
                <a:schemeClr val="tx1"/>
              </a:buClr>
              <a:buNone/>
            </a:pP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ar-SA" sz="2800" b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بدایةً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ar-SA" sz="2800" b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سیتم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ar-SA" sz="2800" b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التعریف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بالمبادرة </a:t>
            </a:r>
            <a:r>
              <a:rPr lang="ar-SA" sz="2800" b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وتوضیح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أهدافها والإشادة </a:t>
            </a:r>
            <a:r>
              <a:rPr lang="ar-SA" sz="2800" b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بأهمیة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صحة الأسنان وطرق المحافظة </a:t>
            </a:r>
            <a:r>
              <a:rPr lang="ar-SA" sz="2800" b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علیها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من خلال عرض تقديمي.</a:t>
            </a:r>
          </a:p>
          <a:p>
            <a:pPr algn="r" rtl="1">
              <a:lnSpc>
                <a:spcPct val="150000"/>
              </a:lnSpc>
              <a:buClr>
                <a:schemeClr val="tx1"/>
              </a:buClr>
              <a:buNone/>
            </a:pPr>
            <a:endParaRPr lang="ar-SA" sz="2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r" rtl="1">
              <a:lnSpc>
                <a:spcPct val="150000"/>
              </a:lnSpc>
              <a:buClr>
                <a:schemeClr val="tx1"/>
              </a:buClr>
              <a:buNone/>
            </a:pP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بعد ذلك تُقسّم الطالبات إلى مجموعات تتوجه </a:t>
            </a:r>
            <a:r>
              <a:rPr lang="ar-SA" sz="2800" b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لزیارة</a:t>
            </a:r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أركان الحملة الخمسة في ساحة المدرسة. 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مستطيل 12"/>
          <p:cNvSpPr/>
          <p:nvPr/>
        </p:nvSpPr>
        <p:spPr>
          <a:xfrm>
            <a:off x="4848246" y="1620910"/>
            <a:ext cx="2218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محتوى الحملة: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59" y="157163"/>
            <a:ext cx="2196387" cy="840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"/>
            <a:ext cx="1944328" cy="1944328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EB5CE1E1-530F-4E94-B2BE-049131134CCD}"/>
              </a:ext>
            </a:extLst>
          </p:cNvPr>
          <p:cNvSpPr txBox="1"/>
          <p:nvPr/>
        </p:nvSpPr>
        <p:spPr>
          <a:xfrm>
            <a:off x="9276333" y="997617"/>
            <a:ext cx="240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000" dirty="0">
                <a:solidFill>
                  <a:schemeClr val="accent1"/>
                </a:solidFill>
                <a:latin typeface="GE Dinar One" panose="020A0503020102020204" pitchFamily="18" charset="-78"/>
                <a:ea typeface="GE Dinar One" panose="020A0503020102020204" pitchFamily="18" charset="-78"/>
                <a:cs typeface="GE Dinar One" panose="020A0503020102020204" pitchFamily="18" charset="-78"/>
              </a:rPr>
              <a:t>كلية طب الأسنان </a:t>
            </a:r>
            <a:endParaRPr lang="en-US" sz="2000" dirty="0">
              <a:solidFill>
                <a:schemeClr val="accent1"/>
              </a:solidFill>
              <a:latin typeface="GE Dinar One" panose="020A0503020102020204" pitchFamily="18" charset="-78"/>
              <a:ea typeface="GE Dinar One" panose="020A0503020102020204" pitchFamily="18" charset="-78"/>
              <a:cs typeface="GE Dinar One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89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953" y="1936957"/>
            <a:ext cx="11143382" cy="4524315"/>
          </a:xfrm>
          <a:prstGeom prst="rect">
            <a:avLst/>
          </a:prstGeom>
          <a:solidFill>
            <a:srgbClr val="FFFFFF">
              <a:alpha val="34118"/>
            </a:srgbClr>
          </a:solidFill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SA" sz="2400" b="1" dirty="0">
                <a:solidFill>
                  <a:schemeClr val="bg1">
                    <a:lumMod val="50000"/>
                  </a:schemeClr>
                </a:solidFill>
              </a:rPr>
              <a:t>الركن الأول: </a:t>
            </a:r>
            <a:r>
              <a:rPr lang="ar-SA" sz="2400" dirty="0">
                <a:solidFill>
                  <a:schemeClr val="bg1">
                    <a:lumMod val="50000"/>
                  </a:schemeClr>
                </a:solidFill>
              </a:rPr>
              <a:t>ركن تنظيف الأسنان (والذي يشمل شرح لطرق تنظيف الأسنان بالطريقة الصحيحة).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r" rtl="1">
              <a:lnSpc>
                <a:spcPct val="200000"/>
              </a:lnSpc>
            </a:pPr>
            <a:r>
              <a:rPr lang="ar-SA" sz="2400" b="1" dirty="0">
                <a:solidFill>
                  <a:schemeClr val="bg1">
                    <a:lumMod val="50000"/>
                  </a:schemeClr>
                </a:solidFill>
              </a:rPr>
              <a:t>الركن الثاني: </a:t>
            </a:r>
            <a:r>
              <a:rPr lang="ar-SA" sz="2400" dirty="0">
                <a:solidFill>
                  <a:schemeClr val="bg1">
                    <a:lumMod val="50000"/>
                  </a:schemeClr>
                </a:solidFill>
              </a:rPr>
              <a:t>ركن الغذاء الصحي (والذي يشمل المقارنة بين الغذاء الصحي </a:t>
            </a:r>
            <a:r>
              <a:rPr lang="ar-SA" sz="2400" dirty="0" err="1">
                <a:solidFill>
                  <a:schemeClr val="bg1">
                    <a:lumMod val="50000"/>
                  </a:schemeClr>
                </a:solidFill>
              </a:rPr>
              <a:t>والغیر</a:t>
            </a:r>
            <a:r>
              <a:rPr lang="ar-SA" sz="2400" dirty="0">
                <a:solidFill>
                  <a:schemeClr val="bg1">
                    <a:lumMod val="50000"/>
                  </a:schemeClr>
                </a:solidFill>
              </a:rPr>
              <a:t> صحي، و توضيح دور الغذاء في سلامة الفم والأسنان).</a:t>
            </a:r>
          </a:p>
          <a:p>
            <a:pPr algn="r" rtl="1">
              <a:lnSpc>
                <a:spcPct val="200000"/>
              </a:lnSpc>
            </a:pPr>
            <a:r>
              <a:rPr lang="ar-SA" sz="2400" b="1" dirty="0">
                <a:solidFill>
                  <a:schemeClr val="bg1">
                    <a:lumMod val="50000"/>
                  </a:schemeClr>
                </a:solidFill>
              </a:rPr>
              <a:t>الركن الثالث</a:t>
            </a:r>
            <a:r>
              <a:rPr lang="ar-SA" sz="2400" dirty="0">
                <a:solidFill>
                  <a:schemeClr val="bg1">
                    <a:lumMod val="50000"/>
                  </a:schemeClr>
                </a:solidFill>
              </a:rPr>
              <a:t>: ركن زيارة طبيب الأسنان (والذي يشمل استعراض تصوري </a:t>
            </a:r>
            <a:r>
              <a:rPr lang="ar-SA" sz="2400" dirty="0" err="1">
                <a:solidFill>
                  <a:schemeClr val="bg1">
                    <a:lumMod val="50000"/>
                  </a:schemeClr>
                </a:solidFill>
              </a:rPr>
              <a:t>للعیادة</a:t>
            </a:r>
            <a:r>
              <a:rPr lang="ar-SA" sz="2400" dirty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r" rtl="1">
              <a:lnSpc>
                <a:spcPct val="200000"/>
              </a:lnSpc>
            </a:pPr>
            <a:r>
              <a:rPr lang="ar-SA" sz="2400" b="1" dirty="0">
                <a:solidFill>
                  <a:schemeClr val="bg1">
                    <a:lumMod val="50000"/>
                  </a:schemeClr>
                </a:solidFill>
              </a:rPr>
              <a:t> الركن الرابع: </a:t>
            </a:r>
            <a:r>
              <a:rPr lang="ar-SA" sz="2400" dirty="0">
                <a:solidFill>
                  <a:schemeClr val="bg1">
                    <a:lumMod val="50000"/>
                  </a:schemeClr>
                </a:solidFill>
              </a:rPr>
              <a:t>ركن الفلورايد (والذي يشمل تطبيقـه وتوضيح أهميتـه).</a:t>
            </a:r>
          </a:p>
          <a:p>
            <a:pPr algn="r" rtl="1">
              <a:lnSpc>
                <a:spcPct val="200000"/>
              </a:lnSpc>
            </a:pPr>
            <a:r>
              <a:rPr lang="ar-SA" sz="2400" b="1" dirty="0">
                <a:solidFill>
                  <a:schemeClr val="bg1">
                    <a:lumMod val="50000"/>
                  </a:schemeClr>
                </a:solidFill>
              </a:rPr>
              <a:t>الركن الخامس: </a:t>
            </a:r>
            <a:r>
              <a:rPr lang="ar-SA" sz="2400" dirty="0">
                <a:solidFill>
                  <a:schemeClr val="bg1">
                    <a:lumMod val="50000"/>
                  </a:schemeClr>
                </a:solidFill>
              </a:rPr>
              <a:t>ركن التصوير (حيث </a:t>
            </a:r>
            <a:r>
              <a:rPr lang="ar-SA" sz="2400" dirty="0" err="1">
                <a:solidFill>
                  <a:schemeClr val="bg1">
                    <a:lumMod val="50000"/>
                  </a:schemeClr>
                </a:solidFill>
              </a:rPr>
              <a:t>یتسنى</a:t>
            </a:r>
            <a:r>
              <a:rPr lang="ar-SA" sz="2400" dirty="0">
                <a:solidFill>
                  <a:schemeClr val="bg1">
                    <a:lumMod val="50000"/>
                  </a:schemeClr>
                </a:solidFill>
              </a:rPr>
              <a:t> للأطفال التقاط صور طريفة مع أدوات طبيب الأسنان).</a:t>
            </a:r>
          </a:p>
        </p:txBody>
      </p:sp>
      <p:sp>
        <p:nvSpPr>
          <p:cNvPr id="6" name="العنوان 1"/>
          <p:cNvSpPr txBox="1">
            <a:spLocks/>
          </p:cNvSpPr>
          <p:nvPr/>
        </p:nvSpPr>
        <p:spPr>
          <a:xfrm>
            <a:off x="3084309" y="1456294"/>
            <a:ext cx="5488668" cy="65995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algn="r" rtl="1"/>
            <a:r>
              <a:rPr lang="ar-SA" sz="3200" dirty="0">
                <a:solidFill>
                  <a:schemeClr val="accent5">
                    <a:lumMod val="60000"/>
                    <a:lumOff val="40000"/>
                  </a:schemeClr>
                </a:solidFill>
                <a:cs typeface="+mn-cs"/>
              </a:rPr>
              <a:t>سيتم تقسيم الأركـان على النحو التالي: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59" y="157163"/>
            <a:ext cx="2196387" cy="840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"/>
            <a:ext cx="1944328" cy="1944328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05A3C6C6-C327-49B0-9080-60FA15453B7F}"/>
              </a:ext>
            </a:extLst>
          </p:cNvPr>
          <p:cNvSpPr txBox="1"/>
          <p:nvPr/>
        </p:nvSpPr>
        <p:spPr>
          <a:xfrm>
            <a:off x="9276333" y="997617"/>
            <a:ext cx="240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000" dirty="0">
                <a:solidFill>
                  <a:schemeClr val="accent1"/>
                </a:solidFill>
                <a:latin typeface="GE Dinar One" panose="020A0503020102020204" pitchFamily="18" charset="-78"/>
                <a:ea typeface="GE Dinar One" panose="020A0503020102020204" pitchFamily="18" charset="-78"/>
                <a:cs typeface="GE Dinar One" panose="020A0503020102020204" pitchFamily="18" charset="-78"/>
              </a:rPr>
              <a:t>كلية طب الأسنان </a:t>
            </a:r>
            <a:endParaRPr lang="en-US" sz="2000" dirty="0">
              <a:solidFill>
                <a:schemeClr val="accent1"/>
              </a:solidFill>
              <a:latin typeface="GE Dinar One" panose="020A0503020102020204" pitchFamily="18" charset="-78"/>
              <a:ea typeface="GE Dinar One" panose="020A0503020102020204" pitchFamily="18" charset="-78"/>
              <a:cs typeface="GE Dinar One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6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22846"/>
            <a:ext cx="9923488" cy="3370684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SA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b="1" dirty="0" err="1">
                <a:solidFill>
                  <a:schemeClr val="bg1">
                    <a:lumMod val="50000"/>
                  </a:schemeClr>
                </a:solidFill>
              </a:rPr>
              <a:t>أخیرًا</a:t>
            </a:r>
            <a:r>
              <a:rPr lang="ar-SA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b="1" dirty="0" err="1">
                <a:solidFill>
                  <a:schemeClr val="bg1">
                    <a:lumMod val="50000"/>
                  </a:schemeClr>
                </a:solidFill>
              </a:rPr>
              <a:t>سیتم</a:t>
            </a:r>
            <a:r>
              <a:rPr lang="ar-SA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b="1" dirty="0" err="1">
                <a:solidFill>
                  <a:schemeClr val="bg1">
                    <a:lumMod val="50000"/>
                  </a:schemeClr>
                </a:solidFill>
              </a:rPr>
              <a:t>توزیع</a:t>
            </a:r>
            <a:r>
              <a:rPr lang="ar-SA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b="1" dirty="0" err="1">
                <a:solidFill>
                  <a:schemeClr val="bg1">
                    <a:lumMod val="50000"/>
                  </a:schemeClr>
                </a:solidFill>
              </a:rPr>
              <a:t>هدایا</a:t>
            </a:r>
            <a:r>
              <a:rPr lang="ar-SA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b="1" dirty="0" err="1">
                <a:solidFill>
                  <a:schemeClr val="bg1">
                    <a:lumMod val="50000"/>
                  </a:schemeClr>
                </a:solidFill>
              </a:rPr>
              <a:t>رمزیة</a:t>
            </a:r>
            <a:r>
              <a:rPr lang="ar-SA" b="1" dirty="0">
                <a:solidFill>
                  <a:schemeClr val="bg1">
                    <a:lumMod val="50000"/>
                  </a:schemeClr>
                </a:solidFill>
              </a:rPr>
              <a:t> وهي عبارة عن حقيبة تحتوي على: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bg1">
                    <a:lumMod val="50000"/>
                  </a:schemeClr>
                </a:solidFill>
              </a:rPr>
              <a:t>١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- كتيب للطفل.</a:t>
            </a:r>
          </a:p>
          <a:p>
            <a:pPr marL="0" indent="0" algn="r" rtl="1">
              <a:buNone/>
            </a:pP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٢- كتيب للأم.</a:t>
            </a:r>
          </a:p>
          <a:p>
            <a:pPr marL="0" indent="0" algn="r" rtl="1">
              <a:buNone/>
            </a:pP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٣- وجبة صحية للطفل.</a:t>
            </a:r>
          </a:p>
          <a:p>
            <a:pPr marL="0" indent="0" algn="r" rtl="1">
              <a:buNone/>
            </a:pP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٤- فرشاة أسنان + معجون.</a:t>
            </a:r>
          </a:p>
          <a:p>
            <a:pPr marL="0" indent="0" algn="r" rtl="1">
              <a:buNone/>
            </a:pP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٥- جدول التنظيف اليومي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 algn="r" rtl="1">
              <a:buNone/>
            </a:pP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6- هدية رمزية.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 rtl="1">
              <a:buNone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59" y="157163"/>
            <a:ext cx="2196387" cy="840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"/>
            <a:ext cx="1944328" cy="1944328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3AB74030-4A0A-46E9-93EE-1FBD2842F28F}"/>
              </a:ext>
            </a:extLst>
          </p:cNvPr>
          <p:cNvSpPr txBox="1"/>
          <p:nvPr/>
        </p:nvSpPr>
        <p:spPr>
          <a:xfrm>
            <a:off x="9276333" y="997617"/>
            <a:ext cx="240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000" dirty="0">
                <a:solidFill>
                  <a:schemeClr val="accent1"/>
                </a:solidFill>
                <a:latin typeface="GE Dinar One" panose="020A0503020102020204" pitchFamily="18" charset="-78"/>
                <a:ea typeface="GE Dinar One" panose="020A0503020102020204" pitchFamily="18" charset="-78"/>
                <a:cs typeface="GE Dinar One" panose="020A0503020102020204" pitchFamily="18" charset="-78"/>
              </a:rPr>
              <a:t>كلية طب الأسنان </a:t>
            </a:r>
            <a:endParaRPr lang="en-US" sz="2000" dirty="0">
              <a:solidFill>
                <a:schemeClr val="accent1"/>
              </a:solidFill>
              <a:latin typeface="GE Dinar One" panose="020A0503020102020204" pitchFamily="18" charset="-78"/>
              <a:ea typeface="GE Dinar One" panose="020A0503020102020204" pitchFamily="18" charset="-78"/>
              <a:cs typeface="GE Dinar One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1120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461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Abadi MT Condensed Light</vt:lpstr>
      <vt:lpstr>Aparajita</vt:lpstr>
      <vt:lpstr>Arial</vt:lpstr>
      <vt:lpstr>Beirut</vt:lpstr>
      <vt:lpstr>Calibri</vt:lpstr>
      <vt:lpstr>Calibri Light</vt:lpstr>
      <vt:lpstr>Didact Gothic</vt:lpstr>
      <vt:lpstr>GE Dinar One</vt:lpstr>
      <vt:lpstr>LHLamarPro-Regular</vt:lpstr>
      <vt:lpstr>Varela Round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 Sa'ad</cp:lastModifiedBy>
  <cp:revision>34</cp:revision>
  <dcterms:created xsi:type="dcterms:W3CDTF">2018-01-21T16:32:24Z</dcterms:created>
  <dcterms:modified xsi:type="dcterms:W3CDTF">2018-02-04T19:52:50Z</dcterms:modified>
</cp:coreProperties>
</file>